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388" r:id="rId7"/>
    <p:sldId id="375" r:id="rId8"/>
    <p:sldId id="379" r:id="rId9"/>
    <p:sldId id="381" r:id="rId10"/>
    <p:sldId id="378" r:id="rId11"/>
    <p:sldId id="382" r:id="rId12"/>
    <p:sldId id="383" r:id="rId13"/>
    <p:sldId id="384" r:id="rId14"/>
    <p:sldId id="385" r:id="rId15"/>
    <p:sldId id="386" r:id="rId16"/>
    <p:sldId id="377" r:id="rId17"/>
    <p:sldId id="387" r:id="rId18"/>
    <p:sldId id="389" r:id="rId19"/>
    <p:sldId id="3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C8ECCB-7AA3-41EF-B6A1-6816639142C9}" v="55" dt="2025-11-19T12:28:13.0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484" autoAdjust="0"/>
  </p:normalViewPr>
  <p:slideViewPr>
    <p:cSldViewPr snapToGrid="0">
      <p:cViewPr varScale="1">
        <p:scale>
          <a:sx n="72" d="100"/>
          <a:sy n="72" d="100"/>
        </p:scale>
        <p:origin x="4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621946-E360-4F1C-8506-96E3D2FD15E1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D6491B0-2AF5-437C-B60B-21A9EC9812E4}">
      <dgm:prSet phldrT="[Text]" phldr="1"/>
      <dgm:spPr/>
      <dgm:t>
        <a:bodyPr/>
        <a:lstStyle/>
        <a:p>
          <a:endParaRPr lang="en-GB" dirty="0"/>
        </a:p>
      </dgm:t>
    </dgm:pt>
    <dgm:pt modelId="{00A1C602-BDBE-485F-8CE1-96D1C0ABC937}" type="sibTrans" cxnId="{7728A816-A613-43EF-93C5-08BFAA54849C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GB"/>
        </a:p>
      </dgm:t>
      <dgm:extLst>
        <a:ext uri="{E40237B7-FDA0-4F09-8148-C483321AD2D9}">
          <dgm14:cNvPr xmlns:dgm14="http://schemas.microsoft.com/office/drawing/2010/diagram" id="0" name="" descr="A person feeding a baby&#10;&#10;AI-generated content may be incorrect.">
            <a:extLst>
              <a:ext uri="{FF2B5EF4-FFF2-40B4-BE49-F238E27FC236}">
                <a16:creationId xmlns:a16="http://schemas.microsoft.com/office/drawing/2014/main" id="{1265D533-9B3C-A0A6-4230-8988B5A88F3B}"/>
              </a:ext>
            </a:extLst>
          </dgm14:cNvPr>
        </a:ext>
      </dgm:extLst>
    </dgm:pt>
    <dgm:pt modelId="{A2E84C91-DD9A-4151-A5CB-14942D150DD8}" type="parTrans" cxnId="{7728A816-A613-43EF-93C5-08BFAA54849C}">
      <dgm:prSet/>
      <dgm:spPr/>
      <dgm:t>
        <a:bodyPr/>
        <a:lstStyle/>
        <a:p>
          <a:endParaRPr lang="en-GB"/>
        </a:p>
      </dgm:t>
    </dgm:pt>
    <dgm:pt modelId="{A1B2AE67-67DE-4FF1-BB4D-AEFCDB838811}" type="pres">
      <dgm:prSet presAssocID="{42621946-E360-4F1C-8506-96E3D2FD15E1}" presName="Name0" presStyleCnt="0">
        <dgm:presLayoutVars>
          <dgm:chMax val="7"/>
          <dgm:chPref val="7"/>
          <dgm:dir/>
        </dgm:presLayoutVars>
      </dgm:prSet>
      <dgm:spPr/>
    </dgm:pt>
    <dgm:pt modelId="{1BD45E09-198B-4600-9DC8-885ACF8A09B6}" type="pres">
      <dgm:prSet presAssocID="{42621946-E360-4F1C-8506-96E3D2FD15E1}" presName="Name1" presStyleCnt="0"/>
      <dgm:spPr/>
    </dgm:pt>
    <dgm:pt modelId="{25C16BEA-3956-4AA1-8DC1-D6A1B5A2856B}" type="pres">
      <dgm:prSet presAssocID="{00A1C602-BDBE-485F-8CE1-96D1C0ABC937}" presName="picture_1" presStyleCnt="0"/>
      <dgm:spPr/>
    </dgm:pt>
    <dgm:pt modelId="{AAF3EC4C-2316-4EAF-BE8C-023D38FE09D2}" type="pres">
      <dgm:prSet presAssocID="{00A1C602-BDBE-485F-8CE1-96D1C0ABC937}" presName="pictureRepeatNode" presStyleLbl="alignImgPlace1" presStyleIdx="0" presStyleCnt="1" custLinFactNeighborX="-42790" custLinFactNeighborY="4677"/>
      <dgm:spPr/>
    </dgm:pt>
    <dgm:pt modelId="{442554C4-3015-46ED-BBEA-D12EBB6CC248}" type="pres">
      <dgm:prSet presAssocID="{1D6491B0-2AF5-437C-B60B-21A9EC9812E4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728A816-A613-43EF-93C5-08BFAA54849C}" srcId="{42621946-E360-4F1C-8506-96E3D2FD15E1}" destId="{1D6491B0-2AF5-437C-B60B-21A9EC9812E4}" srcOrd="0" destOrd="0" parTransId="{A2E84C91-DD9A-4151-A5CB-14942D150DD8}" sibTransId="{00A1C602-BDBE-485F-8CE1-96D1C0ABC937}"/>
    <dgm:cxn modelId="{643FC920-B251-47C8-9BF4-B2BD8B1997BC}" type="presOf" srcId="{1D6491B0-2AF5-437C-B60B-21A9EC9812E4}" destId="{442554C4-3015-46ED-BBEA-D12EBB6CC248}" srcOrd="0" destOrd="0" presId="urn:microsoft.com/office/officeart/2008/layout/CircularPictureCallout"/>
    <dgm:cxn modelId="{5C26F547-E1A7-43A8-A700-E5D1EF3FEB4B}" type="presOf" srcId="{00A1C602-BDBE-485F-8CE1-96D1C0ABC937}" destId="{AAF3EC4C-2316-4EAF-BE8C-023D38FE09D2}" srcOrd="0" destOrd="0" presId="urn:microsoft.com/office/officeart/2008/layout/CircularPictureCallout"/>
    <dgm:cxn modelId="{63113E92-BF3D-4846-B9A0-9640C901944F}" type="presOf" srcId="{42621946-E360-4F1C-8506-96E3D2FD15E1}" destId="{A1B2AE67-67DE-4FF1-BB4D-AEFCDB838811}" srcOrd="0" destOrd="0" presId="urn:microsoft.com/office/officeart/2008/layout/CircularPictureCallout"/>
    <dgm:cxn modelId="{F09335DC-56F7-42E5-9ECF-B36E9583A85D}" type="presParOf" srcId="{A1B2AE67-67DE-4FF1-BB4D-AEFCDB838811}" destId="{1BD45E09-198B-4600-9DC8-885ACF8A09B6}" srcOrd="0" destOrd="0" presId="urn:microsoft.com/office/officeart/2008/layout/CircularPictureCallout"/>
    <dgm:cxn modelId="{27BB7A17-B91D-47D8-805A-B5C437C9C941}" type="presParOf" srcId="{1BD45E09-198B-4600-9DC8-885ACF8A09B6}" destId="{25C16BEA-3956-4AA1-8DC1-D6A1B5A2856B}" srcOrd="0" destOrd="0" presId="urn:microsoft.com/office/officeart/2008/layout/CircularPictureCallout"/>
    <dgm:cxn modelId="{9D3BBC8D-D451-4108-9F68-6F9CEE611B00}" type="presParOf" srcId="{25C16BEA-3956-4AA1-8DC1-D6A1B5A2856B}" destId="{AAF3EC4C-2316-4EAF-BE8C-023D38FE09D2}" srcOrd="0" destOrd="0" presId="urn:microsoft.com/office/officeart/2008/layout/CircularPictureCallout"/>
    <dgm:cxn modelId="{53A021CE-0758-4DC9-91AD-5CF462CCBCDC}" type="presParOf" srcId="{1BD45E09-198B-4600-9DC8-885ACF8A09B6}" destId="{442554C4-3015-46ED-BBEA-D12EBB6CC24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3EC4C-2316-4EAF-BE8C-023D38FE09D2}">
      <dsp:nvSpPr>
        <dsp:cNvPr id="0" name=""/>
        <dsp:cNvSpPr/>
      </dsp:nvSpPr>
      <dsp:spPr>
        <a:xfrm>
          <a:off x="443940" y="1318653"/>
          <a:ext cx="6157291" cy="615729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2554C4-3015-46ED-BBEA-D12EBB6CC248}">
      <dsp:nvSpPr>
        <dsp:cNvPr id="0" name=""/>
        <dsp:cNvSpPr/>
      </dsp:nvSpPr>
      <dsp:spPr>
        <a:xfrm>
          <a:off x="4186958" y="4300198"/>
          <a:ext cx="3940666" cy="2031906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/>
        </a:p>
      </dsp:txBody>
      <dsp:txXfrm>
        <a:off x="4186958" y="4300198"/>
        <a:ext cx="3940666" cy="20319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9E5D4-A1A5-4E15-9DEE-F89E297104FB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CC6ED-F46E-4094-8C15-AF6C0D632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062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728E1FF-92D0-691E-B176-9D765BD1D5C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17583745"/>
              </p:ext>
            </p:extLst>
          </p:nvPr>
        </p:nvGraphicFramePr>
        <p:xfrm>
          <a:off x="-61292" y="-873627"/>
          <a:ext cx="12314583" cy="8218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CAA0C00-779A-1FB0-B4AF-C88E8D0415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2156" y="2285783"/>
            <a:ext cx="3432313" cy="189982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Bottle feeding your baby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7DEB0-59D4-E82E-A7BB-C7D3FD83D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87069" y="3523698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96FCB-F5ED-E4C1-A293-D2DED512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Bottle feeding with Cathy Sage IBCLC</a:t>
            </a:r>
          </a:p>
        </p:txBody>
      </p:sp>
      <p:pic>
        <p:nvPicPr>
          <p:cNvPr id="1026" name="Picture 2" descr="mummys star">
            <a:extLst>
              <a:ext uri="{FF2B5EF4-FFF2-40B4-BE49-F238E27FC236}">
                <a16:creationId xmlns:a16="http://schemas.microsoft.com/office/drawing/2014/main" id="{4B7EF253-5FAD-B3C1-43C7-5095868A95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719" y="310598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mmys star">
            <a:extLst>
              <a:ext uri="{FF2B5EF4-FFF2-40B4-BE49-F238E27FC236}">
                <a16:creationId xmlns:a16="http://schemas.microsoft.com/office/drawing/2014/main" id="{60F232BF-AE49-F34B-E618-C7F005C3AA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24" y="6171303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348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CB27-790C-E770-7DFB-056D5297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C07C3-914E-225E-E568-DD11B8646E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B8200-07F2-65B4-FC73-A039DE3AE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92301-2F3A-B940-6E9A-838EFB7EA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DBB0-A146-4A89-86CE-C3FC41325FD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9DB8D-A6C7-0EE4-2945-2BA4D2C75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4CE8B-5A15-10CE-B1DF-97D45408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5BA75-5C19-4A3A-99F5-90AD33F31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552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FD4C-2A3B-5F64-5113-E694017A0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BDCFA3-B5B0-03BD-AB70-AA9B18AF9C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36AD7-391E-4B92-CA64-B330B624B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E2C36-CDA8-E49B-9CDA-3EB94B19B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DBB0-A146-4A89-86CE-C3FC41325FD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EEB30-F58E-4C94-8C89-4DD580E77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046A9-1494-A04A-34C9-A6E7AF18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5BA75-5C19-4A3A-99F5-90AD33F31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13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D576-585A-0D61-FAAC-0CF1232C9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ED526-B316-A48A-9AA0-F02482327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55105-C094-47D5-42F9-6884537AC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DBB0-A146-4A89-86CE-C3FC41325FD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94A61-53BB-D6C5-D942-A605E844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A16E8-76ED-3F1A-6393-76768D96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5BA75-5C19-4A3A-99F5-90AD33F31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693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37449A-2EF3-74DE-42B8-A74CBAD02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08B74-B4C4-B0A3-284C-237298C52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31412-60BC-87F6-DE28-A56024F4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DBB0-A146-4A89-86CE-C3FC41325FD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000B8-2FA3-F118-7A50-21164AC61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60C76-E0A4-8E71-E34B-1DF66391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5BA75-5C19-4A3A-99F5-90AD33F31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55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84B8-CEF4-7009-997C-654F45947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BA6B3-80A7-C907-8450-03B8B4119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2050" name="Picture 2" descr="mummys star">
            <a:extLst>
              <a:ext uri="{FF2B5EF4-FFF2-40B4-BE49-F238E27FC236}">
                <a16:creationId xmlns:a16="http://schemas.microsoft.com/office/drawing/2014/main" id="{4923B488-6737-3534-4FF6-2125E2A702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00" y="395287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ummys star">
            <a:extLst>
              <a:ext uri="{FF2B5EF4-FFF2-40B4-BE49-F238E27FC236}">
                <a16:creationId xmlns:a16="http://schemas.microsoft.com/office/drawing/2014/main" id="{9440E06E-A07A-C532-D156-915CE6DA17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891213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50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6359-F6D2-254A-3C8D-4121AE2A4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FFE36-72F5-AB34-A8AC-07F5171B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DBB0-A146-4A89-86CE-C3FC41325FD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B759C3-AFFD-46DA-EE90-8ECE5ACF2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01E30-948B-6F5C-BA56-9CAE4FEF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5BA75-5C19-4A3A-99F5-90AD33F31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353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9A7F-F2E7-167C-559F-984087A4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CD6D2-4664-5AD0-4AE7-06555836E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DBB0-A146-4A89-86CE-C3FC41325FD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AB310B-B111-688A-4EF8-044149A1F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6A25A4-E8DB-ACE7-FD9E-D5BBC95D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5BA75-5C19-4A3A-99F5-90AD33F31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519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DAA29-97A5-21CD-C15E-DCE23905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1D83E-820D-3B27-8B88-72B167A42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26DC-D011-93C2-DB6F-B888FFEA7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DBB0-A146-4A89-86CE-C3FC41325FD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59AA8-0617-4F30-9AD3-AC5E13385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7F163-7D26-EC1A-1CE1-E07997AFC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5BA75-5C19-4A3A-99F5-90AD33F31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748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E076B-1083-9C5C-628A-166A0457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52988-361E-5D4D-C751-7DF32344C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B3FBCE-8F79-C970-6E06-9A275F449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93EBA-4A2D-D81F-B61A-2D0391C04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DBB0-A146-4A89-86CE-C3FC41325FD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6D375-394F-1DD1-6A30-8C17B296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B13E8-F89C-8272-25CB-C5889F04A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5BA75-5C19-4A3A-99F5-90AD33F31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25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2BABA-A242-74BF-3895-60368890E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330E9-E506-C6C3-6EFB-A715EDF55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55BED-8569-2A2F-24A7-66A3F3ADF4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A25EB-85B9-7711-7652-855A7BC7A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45C417-3723-AFE8-D679-A401BCD62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59D27E-A7FD-26A5-FEF2-824A0AF89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DBB0-A146-4A89-86CE-C3FC41325FD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E1E10A-55BE-7D93-9C1A-42DB44081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E571D5-6A81-AFAF-3EF1-E08539317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5BA75-5C19-4A3A-99F5-90AD33F31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29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9E626-AB00-B74A-3986-D35B84B24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1CCF1-F451-1C3C-96D2-EA2B6C8CE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DBB0-A146-4A89-86CE-C3FC41325FD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E57F4-78AE-2CB1-08B0-D2F2D5A66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560E6-8420-251E-F19D-683201DC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5BA75-5C19-4A3A-99F5-90AD33F31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40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137F73-6E21-1784-4FFA-BD1439748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9DBB0-A146-4A89-86CE-C3FC41325FD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7483D-19A9-6D52-DC7B-7A979FAC6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1D7F5-5076-C90D-E831-B2862695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5BA75-5C19-4A3A-99F5-90AD33F31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04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0547A-17AC-3E68-793B-4343BC45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F94D2-3930-1FE8-09B5-BF1DC1FB0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97089-BB59-6137-CB82-396F66443D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49DBB0-A146-4A89-86CE-C3FC41325FDF}" type="datetimeFigureOut">
              <a:rPr lang="en-GB" smtClean="0"/>
              <a:t>25/11/2025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35E58-B66E-11AE-C6E3-5618C8843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FBA08-1CD0-4929-DC77-41A39681D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05BA75-5C19-4A3A-99F5-90AD33F31C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2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rststepsnutritiontrust.org/" TargetMode="External"/><Relationship Id="rId2" Type="http://schemas.openxmlformats.org/officeDocument/2006/relationships/hyperlink" Target="http://www.cathysage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0E259-19BB-8D38-4D02-C7DA74865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dirty="0"/>
              <a:t>Bottle feeding your baby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2C426-820A-61FC-06C4-A94322DEA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548" y="511311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Cathy Sage IBCLC</a:t>
            </a:r>
          </a:p>
        </p:txBody>
      </p:sp>
      <p:pic>
        <p:nvPicPr>
          <p:cNvPr id="5" name="Picture 4" descr="A person holding a baby&#10;&#10;AI-generated content may be incorrect.">
            <a:extLst>
              <a:ext uri="{FF2B5EF4-FFF2-40B4-BE49-F238E27FC236}">
                <a16:creationId xmlns:a16="http://schemas.microsoft.com/office/drawing/2014/main" id="{2E99C7A3-D78A-57DD-71C5-7D72D5625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" y="2520696"/>
            <a:ext cx="2383188" cy="2279904"/>
          </a:xfrm>
          <a:prstGeom prst="rect">
            <a:avLst/>
          </a:prstGeom>
        </p:spPr>
      </p:pic>
      <p:pic>
        <p:nvPicPr>
          <p:cNvPr id="11" name="Picture 10" descr="A person holding a baby&#10;&#10;AI-generated content may be incorrect.">
            <a:extLst>
              <a:ext uri="{FF2B5EF4-FFF2-40B4-BE49-F238E27FC236}">
                <a16:creationId xmlns:a16="http://schemas.microsoft.com/office/drawing/2014/main" id="{26399D01-6387-CA3C-C57C-7D1B2810C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597" y="2520695"/>
            <a:ext cx="2696652" cy="3284492"/>
          </a:xfrm>
          <a:prstGeom prst="rect">
            <a:avLst/>
          </a:prstGeom>
        </p:spPr>
      </p:pic>
      <p:pic>
        <p:nvPicPr>
          <p:cNvPr id="13" name="Picture 12" descr="A person feeding a baby&#10;&#10;AI-generated content may be incorrect.">
            <a:extLst>
              <a:ext uri="{FF2B5EF4-FFF2-40B4-BE49-F238E27FC236}">
                <a16:creationId xmlns:a16="http://schemas.microsoft.com/office/drawing/2014/main" id="{6D4DC997-B7D9-B1B5-7EB7-DEE0884CE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9" y="2520695"/>
            <a:ext cx="3713175" cy="227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9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5B0E2-DDF1-5567-336C-BECAE12AF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Elevated side lying</a:t>
            </a:r>
          </a:p>
        </p:txBody>
      </p:sp>
      <p:pic>
        <p:nvPicPr>
          <p:cNvPr id="5" name="Content Placeholder 4" descr="A baby drinking from a bottle&#10;&#10;AI-generated content may be incorrect.">
            <a:extLst>
              <a:ext uri="{FF2B5EF4-FFF2-40B4-BE49-F238E27FC236}">
                <a16:creationId xmlns:a16="http://schemas.microsoft.com/office/drawing/2014/main" id="{A56F132B-374B-8493-27B5-7B00FAF4C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8" r="-2" b="15403"/>
          <a:stretch>
            <a:fillRect/>
          </a:stretch>
        </p:blipFill>
        <p:spPr>
          <a:xfrm>
            <a:off x="5876109" y="1825625"/>
            <a:ext cx="5181600" cy="4351338"/>
          </a:xfrm>
          <a:prstGeom prst="rect">
            <a:avLst/>
          </a:prstGeom>
          <a:noFill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E24527-8AF6-CA17-70CE-9ECAD82E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14800" cy="4351338"/>
          </a:xfrm>
        </p:spPr>
        <p:txBody>
          <a:bodyPr/>
          <a:lstStyle/>
          <a:p>
            <a:r>
              <a:rPr lang="en-US" dirty="0"/>
              <a:t>Baby lies with their head on your bent knees or a pillow</a:t>
            </a:r>
          </a:p>
          <a:p>
            <a:r>
              <a:rPr lang="en-US" dirty="0"/>
              <a:t>Head slightly above their bum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348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D5743-BC51-7483-7D20-513CC2A60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good latch on a bottle</a:t>
            </a:r>
            <a:endParaRPr lang="en-GB" dirty="0"/>
          </a:p>
        </p:txBody>
      </p:sp>
      <p:pic>
        <p:nvPicPr>
          <p:cNvPr id="9" name="Content Placeholder 8" descr="A baby drinking from a bottle&#10;&#10;AI-generated content may be incorrect.">
            <a:extLst>
              <a:ext uri="{FF2B5EF4-FFF2-40B4-BE49-F238E27FC236}">
                <a16:creationId xmlns:a16="http://schemas.microsoft.com/office/drawing/2014/main" id="{966B2A86-E213-0637-87F5-74D3EB94E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80" b="1"/>
          <a:stretch>
            <a:fillRect/>
          </a:stretch>
        </p:blipFill>
        <p:spPr>
          <a:xfrm rot="5400000">
            <a:off x="6434140" y="1587536"/>
            <a:ext cx="4352925" cy="4559229"/>
          </a:xfrm>
          <a:prstGeom prst="rect">
            <a:avLst/>
          </a:prstGeom>
          <a:effectLst/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657B52C-3EBA-BC57-BA9B-B9FF76BAFBF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114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267E832D-62B9-E608-2C7E-79526719A227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4114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Rolled out lips</a:t>
            </a:r>
          </a:p>
          <a:p>
            <a:r>
              <a:rPr lang="en-US" dirty="0"/>
              <a:t>Seal all the way around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2309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10763-51E9-77C4-4A0E-28AE9F4E9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bad latch on the bottle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D3DF9-9E69-28A3-486E-270FDA1F5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baby drinking from a bottle&#10;&#10;AI-generated content may be incorrect.">
            <a:extLst>
              <a:ext uri="{FF2B5EF4-FFF2-40B4-BE49-F238E27FC236}">
                <a16:creationId xmlns:a16="http://schemas.microsoft.com/office/drawing/2014/main" id="{CC02EF36-64F5-658D-4AA8-07A6914DB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4"/>
          <a:stretch>
            <a:fillRect/>
          </a:stretch>
        </p:blipFill>
        <p:spPr>
          <a:xfrm>
            <a:off x="705414" y="1825625"/>
            <a:ext cx="6400781" cy="3898370"/>
          </a:xfrm>
          <a:prstGeom prst="rect">
            <a:avLst/>
          </a:prstGeom>
        </p:spPr>
      </p:pic>
      <p:pic>
        <p:nvPicPr>
          <p:cNvPr id="5" name="Content Placeholder 4" descr="A baby drinking from a bottle&#10;&#10;AI-generated content may be incorrect.">
            <a:extLst>
              <a:ext uri="{FF2B5EF4-FFF2-40B4-BE49-F238E27FC236}">
                <a16:creationId xmlns:a16="http://schemas.microsoft.com/office/drawing/2014/main" id="{F57CA254-AF6F-04C9-B9E6-A7CA3C979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3"/>
          <a:stretch>
            <a:fillRect/>
          </a:stretch>
        </p:blipFill>
        <p:spPr>
          <a:xfrm rot="5400000">
            <a:off x="7146544" y="1888265"/>
            <a:ext cx="4448794" cy="363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0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F66DA-8398-9455-96F9-EE30287FD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Signs they need a break</a:t>
            </a:r>
          </a:p>
        </p:txBody>
      </p:sp>
      <p:pic>
        <p:nvPicPr>
          <p:cNvPr id="5" name="Content Placeholder 4" descr="A baby drinking from a bottle&#10;&#10;AI-generated content may be incorrect.">
            <a:extLst>
              <a:ext uri="{FF2B5EF4-FFF2-40B4-BE49-F238E27FC236}">
                <a16:creationId xmlns:a16="http://schemas.microsoft.com/office/drawing/2014/main" id="{ABD6A1EB-778E-8D69-6895-FB773A5A6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52" y="1690688"/>
            <a:ext cx="2607294" cy="1955471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6991189-5992-1E52-BFD7-4172FA95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572" y="1690688"/>
            <a:ext cx="2951890" cy="195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aby sucking from a bottle&#10;&#10;AI-generated content may be incorrect.">
            <a:extLst>
              <a:ext uri="{FF2B5EF4-FFF2-40B4-BE49-F238E27FC236}">
                <a16:creationId xmlns:a16="http://schemas.microsoft.com/office/drawing/2014/main" id="{39DBB83E-3E36-7571-8E7D-AABC99A0B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8521" y="4270215"/>
            <a:ext cx="2649201" cy="1986900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E92AF91E-1CCA-5B19-F323-581E2066B4B5}"/>
              </a:ext>
            </a:extLst>
          </p:cNvPr>
          <p:cNvSpPr txBox="1">
            <a:spLocks/>
          </p:cNvSpPr>
          <p:nvPr/>
        </p:nvSpPr>
        <p:spPr>
          <a:xfrm>
            <a:off x="7325088" y="1690688"/>
            <a:ext cx="4114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Coughing, gagging</a:t>
            </a:r>
          </a:p>
          <a:p>
            <a:r>
              <a:rPr lang="en-US" dirty="0"/>
              <a:t>Pulling back</a:t>
            </a:r>
          </a:p>
          <a:p>
            <a:r>
              <a:rPr lang="en-US" dirty="0"/>
              <a:t>Crying or flailing</a:t>
            </a:r>
          </a:p>
          <a:p>
            <a:r>
              <a:rPr lang="en-US" dirty="0"/>
              <a:t>Pushing milk out of the sides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If this keeps happening, change the bottle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645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BECF3-851D-F336-0769-965FA0D83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44934-389E-AD79-3F15-F3BC602B4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04657" cy="4351338"/>
          </a:xfrm>
        </p:spPr>
        <p:txBody>
          <a:bodyPr/>
          <a:lstStyle/>
          <a:p>
            <a:r>
              <a:rPr lang="en-GB" dirty="0"/>
              <a:t>If they are uncomfortable</a:t>
            </a:r>
          </a:p>
          <a:p>
            <a:r>
              <a:rPr lang="en-GB" dirty="0"/>
              <a:t>If you learn your baby needs it</a:t>
            </a:r>
          </a:p>
          <a:p>
            <a:r>
              <a:rPr lang="en-GB" dirty="0"/>
              <a:t>More crying leads to more wind. No need to interrupt a feed to wind “just in case” if it makes your baby very sad or cross</a:t>
            </a:r>
          </a:p>
        </p:txBody>
      </p:sp>
      <p:pic>
        <p:nvPicPr>
          <p:cNvPr id="5" name="Picture 4" descr="A baby crying with its mouth open&#10;&#10;AI-generated content may be incorrect.">
            <a:extLst>
              <a:ext uri="{FF2B5EF4-FFF2-40B4-BE49-F238E27FC236}">
                <a16:creationId xmlns:a16="http://schemas.microsoft.com/office/drawing/2014/main" id="{A0696B4E-EAF2-FCE5-EB09-5CC69B480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35" y="1690688"/>
            <a:ext cx="4604657" cy="423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02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6779-B74E-3ADB-4B0E-776B0DFED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Volumes and routines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24687-3F57-0820-FAFB-CA5E53CF7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60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First week 8+ feeds in 24 hours</a:t>
            </a:r>
          </a:p>
          <a:p>
            <a:r>
              <a:rPr lang="en-GB" dirty="0"/>
              <a:t>10 </a:t>
            </a:r>
            <a:r>
              <a:rPr lang="en-GB" dirty="0" err="1"/>
              <a:t>mls</a:t>
            </a:r>
            <a:r>
              <a:rPr lang="en-GB" dirty="0"/>
              <a:t> day one per feed, 20mls day two etc</a:t>
            </a:r>
          </a:p>
          <a:p>
            <a:r>
              <a:rPr lang="en-GB" dirty="0"/>
              <a:t>150-200 </a:t>
            </a:r>
            <a:r>
              <a:rPr lang="en-GB" dirty="0" err="1"/>
              <a:t>mls</a:t>
            </a:r>
            <a:r>
              <a:rPr lang="en-GB" dirty="0"/>
              <a:t> per kilo of baby in 24 hours 1 week to 1 month</a:t>
            </a:r>
          </a:p>
          <a:p>
            <a:r>
              <a:rPr lang="en-GB" dirty="0"/>
              <a:t>900mls </a:t>
            </a:r>
            <a:r>
              <a:rPr lang="en-GB" dirty="0" err="1"/>
              <a:t>ish</a:t>
            </a:r>
            <a:r>
              <a:rPr lang="en-GB" dirty="0"/>
              <a:t> in 24 hours 1-6 m</a:t>
            </a:r>
          </a:p>
          <a:p>
            <a:r>
              <a:rPr lang="en-GB" dirty="0"/>
              <a:t>Read your baby not the book</a:t>
            </a:r>
          </a:p>
          <a:p>
            <a:r>
              <a:rPr lang="en-GB" dirty="0"/>
              <a:t>Be responsive to their cues of hunger (smacking lips, rooting, crying) and being full (relaxed, closed mouth, open hands)</a:t>
            </a:r>
          </a:p>
        </p:txBody>
      </p:sp>
      <p:pic>
        <p:nvPicPr>
          <p:cNvPr id="5" name="Picture 4" descr="A person holding a baby&#10;&#10;AI-generated content may be incorrect.">
            <a:extLst>
              <a:ext uri="{FF2B5EF4-FFF2-40B4-BE49-F238E27FC236}">
                <a16:creationId xmlns:a16="http://schemas.microsoft.com/office/drawing/2014/main" id="{EE30C07E-88B8-0CB8-160F-B206069F7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43" y="1371526"/>
            <a:ext cx="2895415" cy="434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6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4458D-89A8-3E33-3885-B421E29B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Bottle refusal and aversion</a:t>
            </a:r>
          </a:p>
        </p:txBody>
      </p:sp>
      <p:pic>
        <p:nvPicPr>
          <p:cNvPr id="5" name="Content Placeholder 4" descr="A baby crying in a blanket&#10;&#10;AI-generated content may be incorrect.">
            <a:extLst>
              <a:ext uri="{FF2B5EF4-FFF2-40B4-BE49-F238E27FC236}">
                <a16:creationId xmlns:a16="http://schemas.microsoft.com/office/drawing/2014/main" id="{AEB37811-E1BB-08FC-88AF-B3623C60E0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28" y="1825625"/>
            <a:ext cx="4402343" cy="43513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E2C4D1-E642-C732-4125-91559A862C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Refusal – plays with bottle in the mouth, pushes it around, might get some accidentally, eventually cries</a:t>
            </a:r>
          </a:p>
          <a:p>
            <a:r>
              <a:rPr lang="en-GB" dirty="0"/>
              <a:t>Aversion – signs of distress when sees the bottle or held in position, very stressful feeds, will often only feed when asleep</a:t>
            </a:r>
          </a:p>
          <a:p>
            <a:r>
              <a:rPr lang="en-GB" dirty="0"/>
              <a:t>Reach out for specialist help</a:t>
            </a:r>
          </a:p>
        </p:txBody>
      </p:sp>
    </p:spTree>
    <p:extLst>
      <p:ext uri="{BB962C8B-B14F-4D97-AF65-F5344CB8AC3E}">
        <p14:creationId xmlns:p14="http://schemas.microsoft.com/office/powerpoint/2010/main" val="786760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1DB7F-BA13-E748-CE71-9B3945533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Signs of allergy or reflux</a:t>
            </a:r>
          </a:p>
        </p:txBody>
      </p:sp>
      <p:pic>
        <p:nvPicPr>
          <p:cNvPr id="6" name="Content Placeholder 5" descr="A person holding a baby crying&#10;&#10;AI-generated content may be incorrect.">
            <a:extLst>
              <a:ext uri="{FF2B5EF4-FFF2-40B4-BE49-F238E27FC236}">
                <a16:creationId xmlns:a16="http://schemas.microsoft.com/office/drawing/2014/main" id="{330F4730-AB69-2CD5-8ADC-9F4F204292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3" y="1901825"/>
            <a:ext cx="5854304" cy="390286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A6BB5-12CC-8E53-1205-3E903AE3F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5600" y="2057399"/>
            <a:ext cx="4648200" cy="41195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See your GP for a proper diagnosis</a:t>
            </a:r>
          </a:p>
          <a:p>
            <a:r>
              <a:rPr lang="en-GB" dirty="0"/>
              <a:t>Allergy signs: hives, swelling of face, blood in poo, lots of mucus in nappies, explosive green frothy poos every feed</a:t>
            </a:r>
          </a:p>
          <a:p>
            <a:r>
              <a:rPr lang="en-GB" dirty="0"/>
              <a:t>Reflux signs: very unhappy baby, losing two centiles in weight charts due to refusal to feed or lots of vomit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168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FEE6C-6F2A-35F8-1696-9288187D7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Options for older babies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16C3D-2D29-8ABA-0C61-0612420EC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4031" y="1825625"/>
            <a:ext cx="5181600" cy="4351338"/>
          </a:xfrm>
        </p:spPr>
        <p:txBody>
          <a:bodyPr/>
          <a:lstStyle/>
          <a:p>
            <a:r>
              <a:rPr lang="en-GB" dirty="0"/>
              <a:t>Open cups (from birth if necessary)</a:t>
            </a:r>
          </a:p>
          <a:p>
            <a:r>
              <a:rPr lang="en-GB" dirty="0"/>
              <a:t>Sippy cups from 4 m</a:t>
            </a:r>
          </a:p>
          <a:p>
            <a:r>
              <a:rPr lang="en-GB" dirty="0"/>
              <a:t>Straw cups from 7 m</a:t>
            </a:r>
          </a:p>
        </p:txBody>
      </p:sp>
      <p:pic>
        <p:nvPicPr>
          <p:cNvPr id="4098" name="Picture 2" descr="Bickiepegs Doidy Cup Review | Mumsnet">
            <a:extLst>
              <a:ext uri="{FF2B5EF4-FFF2-40B4-BE49-F238E27FC236}">
                <a16:creationId xmlns:a16="http://schemas.microsoft.com/office/drawing/2014/main" id="{60DBA144-692E-FC14-CDFB-43F117DF7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62341"/>
            <a:ext cx="4714314" cy="268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019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803F8-2CBE-510D-9BE4-F47979BDD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More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CE49F-7966-B3AF-244D-DC928DA756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44845" cy="4351338"/>
          </a:xfrm>
        </p:spPr>
        <p:txBody>
          <a:bodyPr/>
          <a:lstStyle/>
          <a:p>
            <a:r>
              <a:rPr lang="en-GB" dirty="0">
                <a:hlinkClick r:id="rId2"/>
              </a:rPr>
              <a:t>www.cathysage.com</a:t>
            </a:r>
            <a:endParaRPr lang="en-GB" dirty="0"/>
          </a:p>
          <a:p>
            <a:r>
              <a:rPr lang="en-GB" dirty="0">
                <a:hlinkClick r:id="rId3"/>
              </a:rPr>
              <a:t>www.firststepsnutritiontrust.org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Very best wishes to you and your little ones</a:t>
            </a:r>
          </a:p>
        </p:txBody>
      </p:sp>
      <p:pic>
        <p:nvPicPr>
          <p:cNvPr id="6" name="Picture 5" descr="A person holding a baby&#10;&#10;AI-generated content may be incorrect.">
            <a:extLst>
              <a:ext uri="{FF2B5EF4-FFF2-40B4-BE49-F238E27FC236}">
                <a16:creationId xmlns:a16="http://schemas.microsoft.com/office/drawing/2014/main" id="{ED925974-47EB-9770-0C2E-6B4AA5FDE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771" y="1203780"/>
            <a:ext cx="3098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2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519A3-7230-4011-2270-FF8FEA56F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AE02B-EDFE-E043-1ECC-865EBE0CF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4486" cy="381317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Benefits of bottle feeding</a:t>
            </a:r>
          </a:p>
          <a:p>
            <a:r>
              <a:rPr lang="en-GB" dirty="0"/>
              <a:t>How to select bottles - teat types, flow rates, funky features</a:t>
            </a:r>
          </a:p>
          <a:p>
            <a:r>
              <a:rPr lang="en-GB" dirty="0"/>
              <a:t>Choosing formula milk</a:t>
            </a:r>
          </a:p>
          <a:p>
            <a:r>
              <a:rPr lang="en-GB" dirty="0"/>
              <a:t>Preparing the bottles – what kit do we need?</a:t>
            </a:r>
          </a:p>
          <a:p>
            <a:r>
              <a:rPr lang="en-GB" dirty="0"/>
              <a:t>How to bottle feed – positions, pace, winding</a:t>
            </a:r>
          </a:p>
          <a:p>
            <a:r>
              <a:rPr lang="en-GB" dirty="0"/>
              <a:t>Figuring out volumes and routines</a:t>
            </a:r>
          </a:p>
          <a:p>
            <a:r>
              <a:rPr lang="en-GB" dirty="0"/>
              <a:t>Overcoming bottle problems – allergy, refusal, aversion</a:t>
            </a:r>
          </a:p>
          <a:p>
            <a:endParaRPr lang="en-GB" dirty="0"/>
          </a:p>
        </p:txBody>
      </p:sp>
      <p:pic>
        <p:nvPicPr>
          <p:cNvPr id="7" name="Picture 6" descr="A person holding a baby&#10;&#10;AI-generated content may be incorrect.">
            <a:extLst>
              <a:ext uri="{FF2B5EF4-FFF2-40B4-BE49-F238E27FC236}">
                <a16:creationId xmlns:a16="http://schemas.microsoft.com/office/drawing/2014/main" id="{2AA29B09-7463-E634-AC11-B8DC367E9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196" y="1690688"/>
            <a:ext cx="4106272" cy="394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53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451C0-207B-3FC3-4037-6C051102E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Benefits of bottle feeding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8578F-CEC3-04D1-78BD-AD0EEC61F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Lovely for your baby </a:t>
            </a:r>
          </a:p>
          <a:p>
            <a:r>
              <a:rPr lang="en-GB" dirty="0"/>
              <a:t>You, friends and family adore the bonding time</a:t>
            </a:r>
          </a:p>
          <a:p>
            <a:r>
              <a:rPr lang="en-GB" dirty="0"/>
              <a:t>Predictability around times and volumes (sometimes!)</a:t>
            </a:r>
          </a:p>
          <a:p>
            <a:r>
              <a:rPr lang="en-GB" dirty="0"/>
              <a:t>Rest </a:t>
            </a:r>
          </a:p>
          <a:p>
            <a:r>
              <a:rPr lang="en-GB" dirty="0"/>
              <a:t>Formula is nutritionally complete, babies thrive on it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9031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6DADE-35DC-5335-4311-7E82EACDC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Selecting a bottle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5709C-C3DF-B2B5-DAE6-44D3F8F86B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Teat shape: conical is good</a:t>
            </a:r>
          </a:p>
          <a:p>
            <a:r>
              <a:rPr lang="en-GB" dirty="0"/>
              <a:t>Flow rate: suitable for your baby’s age and stage</a:t>
            </a:r>
          </a:p>
          <a:p>
            <a:r>
              <a:rPr lang="en-GB" dirty="0"/>
              <a:t>Latex vs silicone: up to you</a:t>
            </a:r>
          </a:p>
          <a:p>
            <a:r>
              <a:rPr lang="en-GB" dirty="0"/>
              <a:t>Glass vs silicone vs plastic: your choice, microplastic and waste issue</a:t>
            </a:r>
          </a:p>
          <a:p>
            <a:r>
              <a:rPr lang="en-GB" dirty="0"/>
              <a:t>Anti-colic, reflux, spit up: no independent evidence</a:t>
            </a:r>
          </a:p>
          <a:p>
            <a:r>
              <a:rPr lang="en-GB" dirty="0"/>
              <a:t>How you can sterilise them: some can go alone in the microwave</a:t>
            </a:r>
          </a:p>
          <a:p>
            <a:r>
              <a:rPr lang="en-GB" dirty="0"/>
              <a:t>Boob shaped</a:t>
            </a:r>
            <a:r>
              <a:rPr lang="en-GB"/>
              <a:t>/coloured: </a:t>
            </a:r>
            <a:r>
              <a:rPr lang="en-GB" dirty="0"/>
              <a:t>n</a:t>
            </a:r>
            <a:r>
              <a:rPr lang="en-GB"/>
              <a:t>ot </a:t>
            </a:r>
            <a:r>
              <a:rPr lang="en-GB" dirty="0"/>
              <a:t>necessary</a:t>
            </a:r>
          </a:p>
        </p:txBody>
      </p:sp>
      <p:pic>
        <p:nvPicPr>
          <p:cNvPr id="7" name="Picture 6" descr="A baby bottle with a purple cap&#10;&#10;AI-generated content may be incorrect.">
            <a:extLst>
              <a:ext uri="{FF2B5EF4-FFF2-40B4-BE49-F238E27FC236}">
                <a16:creationId xmlns:a16="http://schemas.microsoft.com/office/drawing/2014/main" id="{5B469A03-BA28-E02C-4D54-B7638C0F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86" y="1690688"/>
            <a:ext cx="3951514" cy="3951514"/>
          </a:xfrm>
          <a:prstGeom prst="rect">
            <a:avLst/>
          </a:prstGeom>
        </p:spPr>
      </p:pic>
      <p:pic>
        <p:nvPicPr>
          <p:cNvPr id="9" name="Picture 8" descr="A baby bottle with a pacifier&#10;&#10;AI-generated content may be incorrect.">
            <a:extLst>
              <a:ext uri="{FF2B5EF4-FFF2-40B4-BE49-F238E27FC236}">
                <a16:creationId xmlns:a16="http://schemas.microsoft.com/office/drawing/2014/main" id="{32DA37F2-83F3-5FC1-828C-E40D40AB7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43" y="1288095"/>
            <a:ext cx="3124200" cy="469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63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0FBEB-97CA-CFC0-F7F9-12F29E6D4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Choosing formula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DD152-BD41-E82F-7EF7-CC9A791CE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30266" cy="3671661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Which number? Number one from birth to 12 m</a:t>
            </a:r>
          </a:p>
          <a:p>
            <a:r>
              <a:rPr lang="en-GB" dirty="0"/>
              <a:t>Which brand? Any</a:t>
            </a:r>
          </a:p>
          <a:p>
            <a:r>
              <a:rPr lang="en-GB" dirty="0"/>
              <a:t>Ready to feed or powder? Up to you, could use both</a:t>
            </a:r>
          </a:p>
          <a:p>
            <a:r>
              <a:rPr lang="en-GB" dirty="0"/>
              <a:t>Halal, vegetarian, vegan, organic, home-made? Definitely not home made. Check First Steps Nutrition</a:t>
            </a:r>
          </a:p>
          <a:p>
            <a:r>
              <a:rPr lang="en-GB" dirty="0"/>
              <a:t>Anti colic/comfort milks? Not recommended</a:t>
            </a:r>
          </a:p>
          <a:p>
            <a:r>
              <a:rPr lang="en-GB" dirty="0"/>
              <a:t>Specialist milks e.g. lactose free, </a:t>
            </a:r>
            <a:r>
              <a:rPr lang="en-GB" dirty="0" err="1"/>
              <a:t>hydrolyzed</a:t>
            </a:r>
            <a:r>
              <a:rPr lang="en-GB" dirty="0"/>
              <a:t>? No. The GP will prescribe if necessary.</a:t>
            </a:r>
          </a:p>
          <a:p>
            <a:r>
              <a:rPr lang="en-GB" dirty="0"/>
              <a:t>Cow or goat milk? No difference in allergies or comfort</a:t>
            </a:r>
          </a:p>
          <a:p>
            <a:r>
              <a:rPr lang="en-GB" dirty="0"/>
              <a:t>How would I know if my baby was allergic to it? Clinical signs, ask your GP</a:t>
            </a:r>
          </a:p>
          <a:p>
            <a:r>
              <a:rPr lang="en-GB" dirty="0"/>
              <a:t>Can I switch brands? Yes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76A5D0-D208-FE53-9048-5ABA1090A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098" y="1234144"/>
            <a:ext cx="4334076" cy="44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39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0B38C-4A8C-248B-E75C-22E399A2A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Evidence based information</a:t>
            </a:r>
          </a:p>
        </p:txBody>
      </p:sp>
      <p:pic>
        <p:nvPicPr>
          <p:cNvPr id="3074" name="Picture 2" descr="First Steps Nutrition Trust">
            <a:extLst>
              <a:ext uri="{FF2B5EF4-FFF2-40B4-BE49-F238E27FC236}">
                <a16:creationId xmlns:a16="http://schemas.microsoft.com/office/drawing/2014/main" id="{2CDF15DC-4D91-4609-C58B-A46E54A725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045" y="2271789"/>
            <a:ext cx="7645909" cy="345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893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66895-59AA-42B1-9D92-D7996EE26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</a:rPr>
              <a:t>How do you wash and sterilise bottles?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EB3EC-9B18-470E-8A84-816BF128C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25467-60CF-4F61-A12A-49ACA5B49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84041"/>
            <a:ext cx="2497800" cy="3260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F37AD-57DC-470F-86B2-0F5098DB3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786" y="1930260"/>
            <a:ext cx="1912861" cy="2214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0582CE-2FAD-4AF6-B41D-68F86E71E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401" y="4325348"/>
            <a:ext cx="2382563" cy="2372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55D775-2258-4564-8DF2-4F98A1EC5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269" y="1760651"/>
            <a:ext cx="3366353" cy="22457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F1383A-85CF-47B5-9B1A-3FDD86781C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036" y="4279593"/>
            <a:ext cx="3238036" cy="1799349"/>
          </a:xfrm>
          <a:prstGeom prst="rect">
            <a:avLst/>
          </a:prstGeom>
        </p:spPr>
      </p:pic>
      <p:pic>
        <p:nvPicPr>
          <p:cNvPr id="2050" name="Picture 2" descr="Vital baby nuture pro UV">
            <a:extLst>
              <a:ext uri="{FF2B5EF4-FFF2-40B4-BE49-F238E27FC236}">
                <a16:creationId xmlns:a16="http://schemas.microsoft.com/office/drawing/2014/main" id="{0D3403D9-793F-4D5B-882E-DA82F067E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552" y="1417838"/>
            <a:ext cx="3902823" cy="25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688250-5616-4AEE-BE01-DBB9DA7DA6B2}"/>
              </a:ext>
            </a:extLst>
          </p:cNvPr>
          <p:cNvSpPr txBox="1"/>
          <p:nvPr/>
        </p:nvSpPr>
        <p:spPr>
          <a:xfrm>
            <a:off x="11353800" y="1399205"/>
            <a:ext cx="1161391" cy="14411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183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A98AE-1F28-16F6-F38C-C98E0085D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Preparing the bottles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2ACF3-6F2A-8BA4-871E-4A7E4D9FD6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5724" y="1825625"/>
            <a:ext cx="5274076" cy="466725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How do I prepare it safely? Read the instructions carefully</a:t>
            </a:r>
          </a:p>
          <a:p>
            <a:r>
              <a:rPr lang="en-US" dirty="0"/>
              <a:t>Do I have to warm it?  If so, how? Stand in warm water if you like to get it to body temp (37 degrees). Some babies don’t care about cold milk</a:t>
            </a:r>
          </a:p>
          <a:p>
            <a:r>
              <a:rPr lang="en-US" dirty="0"/>
              <a:t>Are formula preparation machines safe and worth it? NHS does not recommend them. Make sure they make the formula over 70 degrees. Extra care with premature or vulnerable babies</a:t>
            </a:r>
          </a:p>
          <a:p>
            <a:r>
              <a:rPr lang="en-US" dirty="0"/>
              <a:t>Do I need kit to take out the bubbles? No</a:t>
            </a:r>
          </a:p>
          <a:p>
            <a:r>
              <a:rPr lang="en-US" dirty="0"/>
              <a:t>If I have made formula, how do I store it? In the back of the fridge for up to 24 hours</a:t>
            </a:r>
          </a:p>
          <a:p>
            <a:r>
              <a:rPr lang="en-US" dirty="0"/>
              <a:t>How do I formula feed on the go? Ready to feed bottle or flask of hot water and powder to mix, or take prepared powdered formula in cool bag and use ASAP </a:t>
            </a:r>
          </a:p>
          <a:p>
            <a:r>
              <a:rPr lang="en-US" dirty="0"/>
              <a:t>If my baby has started a bottle, how long can I keep it? 1 hour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B0951-56E5-A93B-53E9-FCF1B4F19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160" y="696852"/>
            <a:ext cx="2440919" cy="2811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B46923-E612-B6CC-2288-B13B1A6F0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0" y="3722454"/>
            <a:ext cx="4095548" cy="25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84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12718-F0E9-5A2E-BBED-79927EED9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535B-19B9-5E47-9242-B2A51EF7A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bottle feed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0C85E-3AFF-0D19-D283-8D6B67D21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10349" cy="4351338"/>
          </a:xfrm>
        </p:spPr>
        <p:txBody>
          <a:bodyPr/>
          <a:lstStyle/>
          <a:p>
            <a:r>
              <a:rPr lang="en-GB" dirty="0"/>
              <a:t>Head, back and neck in a line, arms in front, feet on something</a:t>
            </a:r>
          </a:p>
          <a:p>
            <a:r>
              <a:rPr lang="en-GB" dirty="0"/>
              <a:t>Elevated side lying</a:t>
            </a:r>
          </a:p>
          <a:p>
            <a:r>
              <a:rPr lang="en-GB" dirty="0"/>
              <a:t>Good latch on the bottle</a:t>
            </a:r>
          </a:p>
          <a:p>
            <a:r>
              <a:rPr lang="en-GB" dirty="0"/>
              <a:t>Paced and responsive feeding</a:t>
            </a:r>
          </a:p>
          <a:p>
            <a:r>
              <a:rPr lang="en-GB" dirty="0"/>
              <a:t>Look for signs of comfort vs stress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7D682-C458-2DB7-1F6B-CDCAEA61A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15" y="1690688"/>
            <a:ext cx="3924070" cy="397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0F166B"/>
      </a:dk1>
      <a:lt1>
        <a:sysClr val="window" lastClr="FFFFFF"/>
      </a:lt1>
      <a:dk2>
        <a:srgbClr val="FF0000"/>
      </a:dk2>
      <a:lt2>
        <a:srgbClr val="C80868"/>
      </a:lt2>
      <a:accent1>
        <a:srgbClr val="92D050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3008</TotalTime>
  <Words>835</Words>
  <Application>Microsoft Office PowerPoint</Application>
  <PresentationFormat>Widescreen</PresentationFormat>
  <Paragraphs>95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Bottle feeding your baby</vt:lpstr>
      <vt:lpstr>Key questions</vt:lpstr>
      <vt:lpstr>Benefits of bottle feeding</vt:lpstr>
      <vt:lpstr>Selecting a bottle</vt:lpstr>
      <vt:lpstr>Choosing formula</vt:lpstr>
      <vt:lpstr>Evidence based information</vt:lpstr>
      <vt:lpstr>How do you wash and sterilise bottles?</vt:lpstr>
      <vt:lpstr>Preparing the bottles</vt:lpstr>
      <vt:lpstr>How to bottle feed</vt:lpstr>
      <vt:lpstr>Elevated side lying</vt:lpstr>
      <vt:lpstr>A good latch on a bottle</vt:lpstr>
      <vt:lpstr>A bad latch on the bottle</vt:lpstr>
      <vt:lpstr>Signs they need a break</vt:lpstr>
      <vt:lpstr>Winding</vt:lpstr>
      <vt:lpstr>Volumes and routines</vt:lpstr>
      <vt:lpstr>Bottle refusal and aversion</vt:lpstr>
      <vt:lpstr>Signs of allergy or reflux</vt:lpstr>
      <vt:lpstr>Options for older babies</vt:lpstr>
      <vt:lpstr>More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Cathy Sage</dc:creator>
  <cp:lastModifiedBy>Cathy Sage</cp:lastModifiedBy>
  <cp:revision>2</cp:revision>
  <dcterms:created xsi:type="dcterms:W3CDTF">2025-11-17T08:57:59Z</dcterms:created>
  <dcterms:modified xsi:type="dcterms:W3CDTF">2025-11-25T16:19:03Z</dcterms:modified>
</cp:coreProperties>
</file>